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616" r:id="rId2"/>
    <p:sldId id="539" r:id="rId3"/>
    <p:sldId id="886" r:id="rId4"/>
    <p:sldId id="877" r:id="rId5"/>
    <p:sldId id="635" r:id="rId6"/>
    <p:sldId id="673" r:id="rId7"/>
    <p:sldId id="676" r:id="rId8"/>
    <p:sldId id="677" r:id="rId9"/>
    <p:sldId id="885" r:id="rId10"/>
    <p:sldId id="685" r:id="rId11"/>
    <p:sldId id="688" r:id="rId12"/>
    <p:sldId id="884" r:id="rId13"/>
    <p:sldId id="883" r:id="rId14"/>
    <p:sldId id="682" r:id="rId15"/>
    <p:sldId id="690" r:id="rId16"/>
    <p:sldId id="689" r:id="rId17"/>
    <p:sldId id="691" r:id="rId18"/>
    <p:sldId id="692" r:id="rId19"/>
    <p:sldId id="693" r:id="rId20"/>
    <p:sldId id="694" r:id="rId21"/>
    <p:sldId id="695" r:id="rId22"/>
    <p:sldId id="696" r:id="rId23"/>
    <p:sldId id="697" r:id="rId24"/>
    <p:sldId id="698" r:id="rId25"/>
    <p:sldId id="699" r:id="rId26"/>
    <p:sldId id="700" r:id="rId27"/>
    <p:sldId id="701" r:id="rId28"/>
    <p:sldId id="702" r:id="rId29"/>
    <p:sldId id="703" r:id="rId30"/>
    <p:sldId id="704" r:id="rId31"/>
    <p:sldId id="705" r:id="rId32"/>
    <p:sldId id="706" r:id="rId33"/>
    <p:sldId id="707" r:id="rId34"/>
    <p:sldId id="708" r:id="rId35"/>
    <p:sldId id="675" r:id="rId36"/>
    <p:sldId id="678" r:id="rId37"/>
    <p:sldId id="881" r:id="rId38"/>
    <p:sldId id="683" r:id="rId39"/>
    <p:sldId id="679" r:id="rId40"/>
    <p:sldId id="680" r:id="rId41"/>
    <p:sldId id="8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616"/>
            <p14:sldId id="539"/>
            <p14:sldId id="886"/>
            <p14:sldId id="877"/>
          </p14:sldIdLst>
        </p14:section>
        <p14:section name="From last time...." id="{B5C4E19D-E64D-6D45-A013-01E9DF3F13A8}">
          <p14:sldIdLst>
            <p14:sldId id="635"/>
            <p14:sldId id="673"/>
            <p14:sldId id="676"/>
            <p14:sldId id="677"/>
            <p14:sldId id="885"/>
          </p14:sldIdLst>
        </p14:section>
        <p14:section name="Part to whole" id="{EEB786CD-35C7-274D-83E8-4642BF1A9E61}">
          <p14:sldIdLst>
            <p14:sldId id="685"/>
            <p14:sldId id="688"/>
            <p14:sldId id="884"/>
            <p14:sldId id="883"/>
            <p14:sldId id="682"/>
            <p14:sldId id="690"/>
            <p14:sldId id="689"/>
          </p14:sldIdLst>
        </p14:section>
        <p14:section name="Distribution" id="{BC42E896-4DB3-9A47-94D3-7D53AD041A57}">
          <p14:sldIdLst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</p14:sldIdLst>
        </p14:section>
        <p14:section name="High dimensional" id="{BF9F5A07-77DC-B74D-87F6-42FFAC1C7F9E}">
          <p14:sldIdLst>
            <p14:sldId id="675"/>
            <p14:sldId id="678"/>
            <p14:sldId id="881"/>
          </p14:sldIdLst>
        </p14:section>
        <p14:section name="Untitled Section" id="{2E3B1444-1983-7B46-9F4C-B92AB75C7678}">
          <p14:sldIdLst>
            <p14:sldId id="683"/>
          </p14:sldIdLst>
        </p14:section>
        <p14:section name="Activity" id="{AD9EC842-D435-5A4F-BC46-5468400F4759}">
          <p14:sldIdLst>
            <p14:sldId id="679"/>
            <p14:sldId id="680"/>
            <p14:sldId id="882"/>
          </p14:sldIdLst>
        </p14:section>
        <p14:section name="Untitled Section" id="{C6BE9156-838F-1F4C-8084-F9CD271B408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/>
    <p:restoredTop sz="96766"/>
  </p:normalViewPr>
  <p:slideViewPr>
    <p:cSldViewPr snapToGrid="0" snapToObjects="1">
      <p:cViewPr varScale="1">
        <p:scale>
          <a:sx n="128" d="100"/>
          <a:sy n="128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873C-37BE-5326-EA6F-F7B9248E4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65A70-6E36-54AB-B4D2-CCE16E9A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3414-BB20-AB83-DBA8-1C6DEB54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F4C76-98E9-9222-BDF6-8D1E8DB4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F15C-57EC-316A-96B3-F4B5C53D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41B1-D48E-FE30-98F0-7D8763FB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7FED2-3410-9275-9F7E-02A85FBA0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5E6F-382E-9A43-131F-39EADE1C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4F313-DDFB-223E-3832-40CC1F55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78A2B-F778-3C9D-B66F-C5A18452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9F512-B331-3982-FCE6-23C535A28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5B0F4-6785-6C29-5AAB-E73D187EB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4A996-E926-BB4A-D695-7D1ED01F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AA9DC-70A9-8895-22D0-62596151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91A8F-AF72-A19B-D818-B50B8B8A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2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F149-E719-DD7D-B8BE-686B4D82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B0A2-ABA7-F944-DC65-70B02B6FB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3F473-5E1A-0893-AA61-06A35536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19093-A4E3-C4F3-F195-CD4FFF01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012FE-C376-5114-AD48-1E741E8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4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6C7F-45A7-F722-5C9A-56DB0B9B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DA679-E2EA-B625-B8F8-08CE17BDA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3EA2-20F8-C8D6-E104-FBD8F7F5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812E-D0E0-90B2-AF38-9995B0CB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2F18-F682-EAFA-DF8C-27E716F3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872A-8AA0-1FB1-43ED-53433176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9832-00A6-3047-9D9E-7352BEFFB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4FE6-EC0D-4A6E-0FA7-E25C90EDE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B4B34-1521-1702-2137-8EF2FC83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009DE-3B7E-242D-81AE-12952B9C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8DFF8-AE86-5FF4-23B2-22A16092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3122-1DDD-F4F7-2C15-C922BA91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1D653-37C8-9F7A-A37D-B2E395B3F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D8EEF-0E67-9F1C-D172-4CE6C5DFD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C7379-AC27-2279-01E8-25262888D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82DD2-A442-5622-7083-F506FECD5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F9BD6-0574-2B2C-7854-6F7D3342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73415-DBA6-3F0F-6B5B-B67C0305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484E1-BA0B-26B0-EC2F-0B532C65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8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E1EE-5E83-B4D9-0BF6-507717E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92314-D923-083F-B60C-CF259AB2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E02A9-20A2-6881-3573-C5373254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9668-8FF9-023F-0282-C83E1AF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79B13-CD9F-675F-3729-8269D3A8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A330D-C7BA-1F46-F803-D1CB759A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45C45-11F6-2465-2CE7-955D90A7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7EEA-3774-669A-99AF-B19E71DB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8243-7E25-067B-D2A6-E99168CC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DDCA9-3765-8CAE-A891-013AEA3B6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2ECAD-338D-C74F-C42C-7235AEBD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96624-7D54-DB89-4E3A-A1C8550C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AEDF-F46B-0F57-97E1-B5711C11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B139-0F16-F6D9-211A-F10F8AA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F8EC9-AE98-B438-4BA0-47D18DB7A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77FA1-CEAB-2B9B-B1C1-B3940C507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8FA49-67B1-134E-68E0-23E15C71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251F-79CE-EF88-0FC6-1018C52F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E34D-2EEE-7770-90DA-0EEFC6CB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9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048A8-488C-7888-9C56-CFC688DE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81182-D7C6-3CA3-15AE-B1EEC323C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D2E6E-1F17-837F-255C-E55767D87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98C7-D7E8-D3C0-BBE0-536A5F6DA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9A0BB-746D-5F89-446C-EF52C727F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8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Engineering Interactive Visual Interfaces for Data Science (“The CS Data Vis Class”)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E742A-90EE-9545-A0D1-796A22202BC6}"/>
              </a:ext>
            </a:extLst>
          </p:cNvPr>
          <p:cNvSpPr txBox="1"/>
          <p:nvPr/>
        </p:nvSpPr>
        <p:spPr>
          <a:xfrm>
            <a:off x="10695909" y="5314433"/>
            <a:ext cx="6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41EBE-82D0-1E25-67D6-12397A30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CC18-CF00-E44A-889F-8977F523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a whole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9B13-7307-DE4A-9285-556F1D36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3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6259-789F-F643-B174-D09DF03D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and Donut Charts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7E211BA-CE94-4D4F-9862-CCD19E36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1" y="2037564"/>
            <a:ext cx="11532677" cy="32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0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C93E-E42F-219B-3A51-033588E4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part-to-whole relationships: Percentages</a:t>
            </a:r>
          </a:p>
        </p:txBody>
      </p:sp>
      <p:pic>
        <p:nvPicPr>
          <p:cNvPr id="3074" name="Picture 2" descr="Stacked bar chart — Stack 100 percent toggled on">
            <a:extLst>
              <a:ext uri="{FF2B5EF4-FFF2-40B4-BE49-F238E27FC236}">
                <a16:creationId xmlns:a16="http://schemas.microsoft.com/office/drawing/2014/main" id="{E9EB386E-4670-EC4B-EBDB-25767000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0" y="1690688"/>
            <a:ext cx="11148391" cy="42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9C765-5038-4036-E7ED-613F53899817}"/>
              </a:ext>
            </a:extLst>
          </p:cNvPr>
          <p:cNvSpPr txBox="1"/>
          <p:nvPr/>
        </p:nvSpPr>
        <p:spPr>
          <a:xfrm>
            <a:off x="1351722" y="6311348"/>
            <a:ext cx="26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Pie chart- pro’s / con’s? </a:t>
            </a:r>
          </a:p>
        </p:txBody>
      </p:sp>
    </p:spTree>
    <p:extLst>
      <p:ext uri="{BB962C8B-B14F-4D97-AF65-F5344CB8AC3E}">
        <p14:creationId xmlns:p14="http://schemas.microsoft.com/office/powerpoint/2010/main" val="256471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E417-534D-1516-DCF2-2922C3BC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part-to-whole relationships: Stacked bar charts</a:t>
            </a:r>
          </a:p>
        </p:txBody>
      </p:sp>
      <p:pic>
        <p:nvPicPr>
          <p:cNvPr id="2050" name="Picture 2" descr="Stacked bar chart with labels">
            <a:extLst>
              <a:ext uri="{FF2B5EF4-FFF2-40B4-BE49-F238E27FC236}">
                <a16:creationId xmlns:a16="http://schemas.microsoft.com/office/drawing/2014/main" id="{B5A88BF5-43E1-FFD9-FF26-A1065C59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1975"/>
            <a:ext cx="121920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2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C563-4480-004E-AD45-BDE79673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part-to-whole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B2E9-D000-E241-97D8-C89D9A12A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737" y="5215398"/>
            <a:ext cx="2386263" cy="1524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Streit</a:t>
            </a:r>
            <a:r>
              <a:rPr lang="en-US" dirty="0"/>
              <a:t> </a:t>
            </a:r>
            <a:r>
              <a:rPr lang="en-US" dirty="0" err="1"/>
              <a:t>Gehlenborg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POV Nature Methods 2014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1406211-7E1C-244D-921B-DEA4CE1F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26" y="1572838"/>
            <a:ext cx="885898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D676-A787-3C40-A0F1-660817B7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to whole relationships in time series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B0C751E0-A0A7-CB49-94D8-C1589CA6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214" y="1493989"/>
            <a:ext cx="6967572" cy="5219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149DD-A194-4A88-C42C-6A83F21554BD}"/>
              </a:ext>
            </a:extLst>
          </p:cNvPr>
          <p:cNvSpPr txBox="1"/>
          <p:nvPr/>
        </p:nvSpPr>
        <p:spPr>
          <a:xfrm>
            <a:off x="33130" y="2961862"/>
            <a:ext cx="2103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well can we discern trends for each part? </a:t>
            </a:r>
          </a:p>
        </p:txBody>
      </p:sp>
    </p:spTree>
    <p:extLst>
      <p:ext uri="{BB962C8B-B14F-4D97-AF65-F5344CB8AC3E}">
        <p14:creationId xmlns:p14="http://schemas.microsoft.com/office/powerpoint/2010/main" val="333412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3E26-BC23-F047-AD2E-6757653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r>
              <a:rPr lang="en-US" dirty="0"/>
              <a:t>- hierarchical part to whole 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DD346255-6C04-A244-B1E7-3AD03C38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2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4E7E-DF74-AA45-B4A2-01D46E55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537B9-C47B-4B45-BC68-948EE236C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B8C4-771D-9C40-8957-6573E265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5DC8-2E97-EA49-BFD0-B31FCC2D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Aggregating large data vectors</a:t>
            </a:r>
          </a:p>
          <a:p>
            <a:endParaRPr lang="en-US" dirty="0"/>
          </a:p>
          <a:p>
            <a:r>
              <a:rPr lang="en-US" dirty="0"/>
              <a:t>Show distributions rather than all data points</a:t>
            </a:r>
          </a:p>
          <a:p>
            <a:endParaRPr lang="en-US" dirty="0"/>
          </a:p>
          <a:p>
            <a:r>
              <a:rPr lang="en-US" dirty="0"/>
              <a:t>Issues if data is not well behaved</a:t>
            </a:r>
          </a:p>
        </p:txBody>
      </p:sp>
    </p:spTree>
    <p:extLst>
      <p:ext uri="{BB962C8B-B14F-4D97-AF65-F5344CB8AC3E}">
        <p14:creationId xmlns:p14="http://schemas.microsoft.com/office/powerpoint/2010/main" val="90755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B262-2D86-314D-9571-D78AC6A6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5B9E-DD1F-264E-8E23-FC2872C1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en-US" dirty="0"/>
              <a:t>Show a data vector in bins</a:t>
            </a:r>
          </a:p>
          <a:p>
            <a:r>
              <a:rPr lang="en-US" dirty="0"/>
              <a:t>How many items fall in each bin, based on its value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DA6101F-2944-1A4A-DB9F-25519D2D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11" y="429332"/>
            <a:ext cx="3823899" cy="48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10,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 </a:t>
            </a:r>
          </a:p>
          <a:p>
            <a:pPr lvl="1"/>
            <a:r>
              <a:rPr lang="en-US" dirty="0"/>
              <a:t>Logistics</a:t>
            </a:r>
          </a:p>
          <a:p>
            <a:pPr lvl="1"/>
            <a:r>
              <a:rPr lang="en-US" dirty="0"/>
              <a:t>Tabular data</a:t>
            </a:r>
          </a:p>
          <a:p>
            <a:pPr lvl="2"/>
            <a:r>
              <a:rPr lang="en-US" dirty="0"/>
              <a:t>Distributions</a:t>
            </a:r>
          </a:p>
          <a:p>
            <a:pPr lvl="2"/>
            <a:r>
              <a:rPr lang="en-US" dirty="0"/>
              <a:t>Part to whole</a:t>
            </a:r>
          </a:p>
          <a:p>
            <a:pPr lvl="2"/>
            <a:r>
              <a:rPr lang="en-US" dirty="0"/>
              <a:t>High-dimensional data</a:t>
            </a:r>
          </a:p>
          <a:p>
            <a:pPr lvl="1"/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5ECF-EB2E-C74D-8CC5-180BC478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29E9-6A17-E242-A276-0E9BD14B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821" cy="435133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tinlizzie.org</a:t>
            </a:r>
            <a:r>
              <a:rPr lang="en-US" dirty="0"/>
              <a:t>/histograms/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3DFCF5-E25C-1849-AF83-1379AED5F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03" y="1417638"/>
            <a:ext cx="64741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0164-D134-C344-AA05-30B8E3C3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A338-36CE-534D-8178-1829D630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6916" cy="4351338"/>
          </a:xfrm>
        </p:spPr>
        <p:txBody>
          <a:bodyPr/>
          <a:lstStyle/>
          <a:p>
            <a:r>
              <a:rPr lang="en-US" dirty="0"/>
              <a:t>Good # of bins can be hard to predict</a:t>
            </a:r>
          </a:p>
          <a:p>
            <a:r>
              <a:rPr lang="en-US" dirty="0"/>
              <a:t>You can do this by allowing the users to interactively control</a:t>
            </a:r>
          </a:p>
          <a:p>
            <a:r>
              <a:rPr lang="en-US" dirty="0"/>
              <a:t>Rule of thumb: #bins = sqrt(n) , log2(n)+1`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DE1493-4C76-F84D-8388-65E19E14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41" y="485273"/>
            <a:ext cx="4624153" cy="58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77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210-070E-7941-9D92-A8C83240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bin width?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04AF-1CFD-A443-B193-E4506D38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7301"/>
            <a:ext cx="10515600" cy="1123700"/>
          </a:xfrm>
        </p:spPr>
        <p:txBody>
          <a:bodyPr/>
          <a:lstStyle/>
          <a:p>
            <a:r>
              <a:rPr lang="en-US" dirty="0"/>
              <a:t>Can be useful if data is very sparse in some areas</a:t>
            </a:r>
          </a:p>
          <a:p>
            <a:r>
              <a:rPr lang="en-US" dirty="0"/>
              <a:t>But tricky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5B13E7-54A4-8348-8ECB-6312D5AC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134"/>
            <a:ext cx="10732168" cy="35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F3B2-72B3-2249-9498-C4A4F53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81D41-85D7-C947-9BC1-7DF6B6F7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1316" cy="4351338"/>
          </a:xfrm>
        </p:spPr>
        <p:txBody>
          <a:bodyPr/>
          <a:lstStyle/>
          <a:p>
            <a:r>
              <a:rPr lang="en-US" dirty="0"/>
              <a:t>You have a observations from a distribution</a:t>
            </a:r>
          </a:p>
          <a:p>
            <a:r>
              <a:rPr lang="en-US" dirty="0"/>
              <a:t>Want to estimate a curve for this distribution</a:t>
            </a:r>
          </a:p>
          <a:p>
            <a:r>
              <a:rPr lang="en-US" dirty="0"/>
              <a:t>Compute the parameters for that curve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mathisonian.github.io</a:t>
            </a:r>
            <a:r>
              <a:rPr lang="en-US" dirty="0"/>
              <a:t>/</a:t>
            </a:r>
            <a:r>
              <a:rPr lang="en-US" dirty="0" err="1"/>
              <a:t>kde</a:t>
            </a:r>
            <a:r>
              <a:rPr lang="en-US" dirty="0"/>
              <a:t>/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95F6776-22CF-4A45-BFE1-9444375D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609" y="1144588"/>
            <a:ext cx="498960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318C-E596-7F4E-8D45-5F5D01ED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C18C-F11B-8843-B853-C086DB636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0074" cy="4351338"/>
          </a:xfrm>
        </p:spPr>
        <p:txBody>
          <a:bodyPr/>
          <a:lstStyle/>
          <a:p>
            <a:r>
              <a:rPr lang="en-US" dirty="0"/>
              <a:t>Box and whiskers plot</a:t>
            </a:r>
          </a:p>
          <a:p>
            <a:r>
              <a:rPr lang="en-US" dirty="0"/>
              <a:t>Showing the median, and the quartiles- Q1-Q3 </a:t>
            </a:r>
          </a:p>
          <a:p>
            <a:r>
              <a:rPr lang="en-US" dirty="0"/>
              <a:t>Show outliers as points</a:t>
            </a:r>
          </a:p>
          <a:p>
            <a:r>
              <a:rPr lang="en-US" dirty="0"/>
              <a:t>Bad for non-normal distributions</a:t>
            </a:r>
          </a:p>
          <a:p>
            <a:r>
              <a:rPr lang="en-US" dirty="0"/>
              <a:t>Bad for multi-modal distributions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07204FA-BFF6-AC4F-9BB8-ED05D3CB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84" y="1027906"/>
            <a:ext cx="608391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A22C-78D3-6242-85A2-FB1BA202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box plot, four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E4B43-D180-0A4A-A47C-F1B8E273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34389" cy="4351338"/>
          </a:xfrm>
        </p:spPr>
        <p:txBody>
          <a:bodyPr/>
          <a:lstStyle/>
          <a:p>
            <a:r>
              <a:rPr lang="en-US" dirty="0"/>
              <a:t>Lose information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705958F-1904-844F-8ADB-42195DA3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68" y="1325563"/>
            <a:ext cx="673997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F70C-D4D8-DA40-BA4A-AC11CC87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outliers in box and whiskers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348664C-433D-5248-ACB9-2891488A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26" y="1494256"/>
            <a:ext cx="9432758" cy="49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0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AB15-2B0A-5A48-8310-F9549074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representations of the same distributions</a:t>
            </a:r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05A61961-4A5B-0740-A90B-578537ED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49" y="2291977"/>
            <a:ext cx="7112525" cy="4008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84C68-A203-0446-A4F8-E0348518194E}"/>
              </a:ext>
            </a:extLst>
          </p:cNvPr>
          <p:cNvSpPr txBox="1"/>
          <p:nvPr/>
        </p:nvSpPr>
        <p:spPr>
          <a:xfrm>
            <a:off x="160422" y="1480208"/>
            <a:ext cx="47003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Bar chart with error bars not great for 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Within the bar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Hiding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Box and whiskers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Ok for Uniform and normal 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great for others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Poisson: Losing the characteristic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Exponential: Lots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Plots on the bottom are preferred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689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55E5-8E77-F94B-ABC8-C98D5D58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charts vs Dot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D672F-DAD7-FC4F-903F-773B1F6A9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3" y="1873751"/>
            <a:ext cx="3015916" cy="4351338"/>
          </a:xfrm>
        </p:spPr>
        <p:txBody>
          <a:bodyPr/>
          <a:lstStyle/>
          <a:p>
            <a:r>
              <a:rPr lang="en-US" dirty="0"/>
              <a:t>Instead of box charts</a:t>
            </a:r>
          </a:p>
          <a:p>
            <a:pPr lvl="1"/>
            <a:r>
              <a:rPr lang="en-US" dirty="0"/>
              <a:t>Miss bimodal effects</a:t>
            </a:r>
          </a:p>
          <a:p>
            <a:r>
              <a:rPr lang="en-US" dirty="0"/>
              <a:t>Dot plots are a good alternative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5C504A-89AA-974B-83B3-2E416BFB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3" y="1690688"/>
            <a:ext cx="8293768" cy="39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19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B035-392F-874A-A8C0-224A17B3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plots- great alternative to a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C178-CD27-9046-9410-36D54731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0788"/>
            <a:ext cx="10515600" cy="1325563"/>
          </a:xfrm>
        </p:spPr>
        <p:txBody>
          <a:bodyPr/>
          <a:lstStyle/>
          <a:p>
            <a:r>
              <a:rPr lang="en-US" dirty="0"/>
              <a:t>Can see more characteristics of the data</a:t>
            </a:r>
          </a:p>
          <a:p>
            <a:r>
              <a:rPr lang="en-US" dirty="0"/>
              <a:t>Box Plot + Probability density function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48C398-1E0B-D14C-932C-C5976277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7" y="1602755"/>
            <a:ext cx="7860632" cy="36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1439-4E8E-01D4-E5DA-C31D8644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Project,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E8E3-DF87-C570-695E-B8161120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2 is out</a:t>
            </a:r>
          </a:p>
          <a:p>
            <a:pPr lvl="1"/>
            <a:r>
              <a:rPr lang="en-US" dirty="0"/>
              <a:t>Form teams ASAP!</a:t>
            </a:r>
          </a:p>
          <a:p>
            <a:pPr lvl="1"/>
            <a:r>
              <a:rPr lang="en-US" dirty="0"/>
              <a:t>Post your team to the submission on Canvas</a:t>
            </a:r>
          </a:p>
          <a:p>
            <a:r>
              <a:rPr lang="en-US" dirty="0"/>
              <a:t>Vis in the Wild Assignment is Posted</a:t>
            </a:r>
          </a:p>
          <a:p>
            <a:pPr lvl="1"/>
            <a:r>
              <a:rPr lang="en-US" dirty="0"/>
              <a:t>Details …. </a:t>
            </a:r>
          </a:p>
          <a:p>
            <a:r>
              <a:rPr lang="en-US" dirty="0"/>
              <a:t>Shortly- Vis Design exploration assignment</a:t>
            </a:r>
          </a:p>
          <a:p>
            <a:pPr lvl="1"/>
            <a:r>
              <a:rPr lang="en-US" dirty="0"/>
              <a:t>Details …</a:t>
            </a:r>
          </a:p>
        </p:txBody>
      </p:sp>
    </p:spTree>
    <p:extLst>
      <p:ext uri="{BB962C8B-B14F-4D97-AF65-F5344CB8AC3E}">
        <p14:creationId xmlns:p14="http://schemas.microsoft.com/office/powerpoint/2010/main" val="1274757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0F58-1B7A-2545-8FA8-C5EB9F62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E572-0BD9-6644-8612-F54059FD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8941"/>
            <a:ext cx="10515600" cy="8227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Box plot doesn’t update, even when data changes significantly</a:t>
            </a:r>
          </a:p>
          <a:p>
            <a:r>
              <a:rPr lang="en-US" dirty="0"/>
              <a:t>Violin plot does update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DC41CB-7C57-904F-A55A-6C30179E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" y="1868905"/>
            <a:ext cx="11566358" cy="383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5B806-3407-3E45-9660-842038FD975C}"/>
              </a:ext>
            </a:extLst>
          </p:cNvPr>
          <p:cNvSpPr txBox="1"/>
          <p:nvPr/>
        </p:nvSpPr>
        <p:spPr>
          <a:xfrm>
            <a:off x="8919411" y="751414"/>
            <a:ext cx="291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blog.bioturing.com</a:t>
            </a:r>
            <a:r>
              <a:rPr lang="en-US" dirty="0"/>
              <a:t>/2018/05/16/5-reasons-you-should-use-a-violin-graph/</a:t>
            </a:r>
          </a:p>
        </p:txBody>
      </p:sp>
    </p:spTree>
    <p:extLst>
      <p:ext uri="{BB962C8B-B14F-4D97-AF65-F5344CB8AC3E}">
        <p14:creationId xmlns:p14="http://schemas.microsoft.com/office/powerpoint/2010/main" val="197666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F90D-3DFB-754D-91BA-99187E13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How to visually report distributions for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8E0A-6A80-D44A-8D71-FECDB4DCD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876925"/>
            <a:ext cx="4423611" cy="43160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conditions- NL and AM</a:t>
            </a:r>
          </a:p>
          <a:p>
            <a:pPr lvl="1"/>
            <a:r>
              <a:rPr lang="en-US" dirty="0"/>
              <a:t>Encoded with color and positioning </a:t>
            </a:r>
          </a:p>
          <a:p>
            <a:r>
              <a:rPr lang="en-US" dirty="0"/>
              <a:t>A number of measures</a:t>
            </a:r>
          </a:p>
          <a:p>
            <a:r>
              <a:rPr lang="en-US" dirty="0"/>
              <a:t>Violin plots showing the distribution of the data</a:t>
            </a:r>
          </a:p>
          <a:p>
            <a:r>
              <a:rPr lang="en-US" dirty="0"/>
              <a:t>Mean is a circle </a:t>
            </a:r>
          </a:p>
          <a:p>
            <a:r>
              <a:rPr lang="en-US" dirty="0"/>
              <a:t>Confidence interval is with the line “whiskers:</a:t>
            </a:r>
          </a:p>
          <a:p>
            <a:r>
              <a:rPr lang="en-US" dirty="0"/>
              <a:t>Statistical measures represented too</a:t>
            </a:r>
          </a:p>
          <a:p>
            <a:endParaRPr lang="en-US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FE998D8-CDEA-1F4F-ACE0-D1637354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60" y="2001114"/>
            <a:ext cx="7853740" cy="40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61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D3C-3988-2541-A4A7-177A713D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54F6-2D06-4A44-8831-34AEF8B6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2928"/>
            <a:ext cx="10515600" cy="1107658"/>
          </a:xfrm>
        </p:spPr>
        <p:txBody>
          <a:bodyPr/>
          <a:lstStyle/>
          <a:p>
            <a:r>
              <a:rPr lang="en-US" dirty="0"/>
              <a:t>19 charts with randomly sampled data from a gaussian distribution</a:t>
            </a:r>
          </a:p>
          <a:p>
            <a:r>
              <a:rPr lang="en-US" dirty="0"/>
              <a:t>1 chart has 20% samples with identical values- which ones?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FF585D8-8ED1-CE46-A5FE-14B88337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90" y="1543862"/>
            <a:ext cx="9833810" cy="3770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65AE6D-5ED8-A745-9EDB-8BA37672DE2E}"/>
              </a:ext>
            </a:extLst>
          </p:cNvPr>
          <p:cNvSpPr/>
          <p:nvPr/>
        </p:nvSpPr>
        <p:spPr>
          <a:xfrm>
            <a:off x="2178718" y="4418634"/>
            <a:ext cx="1155032" cy="741779"/>
          </a:xfrm>
          <a:prstGeom prst="rect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9CFED-C3DB-4946-841F-41331A067583}"/>
              </a:ext>
            </a:extLst>
          </p:cNvPr>
          <p:cNvSpPr/>
          <p:nvPr/>
        </p:nvSpPr>
        <p:spPr>
          <a:xfrm>
            <a:off x="6766259" y="4418635"/>
            <a:ext cx="1002966" cy="566116"/>
          </a:xfrm>
          <a:prstGeom prst="rect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2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D3C-3988-2541-A4A7-177A713D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54F6-2D06-4A44-8831-34AEF8B6F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2928"/>
            <a:ext cx="10515600" cy="1107658"/>
          </a:xfrm>
        </p:spPr>
        <p:txBody>
          <a:bodyPr/>
          <a:lstStyle/>
          <a:p>
            <a:r>
              <a:rPr lang="en-US" dirty="0"/>
              <a:t>19 charts with randomly sampled data from a gaussian distribution</a:t>
            </a:r>
          </a:p>
          <a:p>
            <a:r>
              <a:rPr lang="en-US" dirty="0"/>
              <a:t>1 chart has 20% samples with identical values- which ones?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FF585D8-8ED1-CE46-A5FE-14B88337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90" y="1543862"/>
            <a:ext cx="9833810" cy="37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54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2FD-1DC5-EC43-B513-D6C57CC2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data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495F-CD02-BF48-9494-56BE128E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4368799"/>
            <a:ext cx="6908800" cy="1757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Tricky to detect these flaws</a:t>
            </a:r>
          </a:p>
          <a:p>
            <a:r>
              <a:rPr lang="en-US" dirty="0"/>
              <a:t>If you are aggregating, binning…</a:t>
            </a:r>
          </a:p>
          <a:p>
            <a:r>
              <a:rPr lang="en-US" dirty="0"/>
              <a:t>Bin size, kernel type, bandwidth, vis choice impact how well people can detect these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643B1-C71A-E549-A668-90135F25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373710"/>
            <a:ext cx="7277100" cy="1410954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A1D2668-E229-FE4C-A63B-20FC8C5F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17" y="0"/>
            <a:ext cx="3982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D468-93AC-7147-BE8D-44CBDF29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Tables- impacts the vis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8B16-5B10-324C-B65E-3EF7FD952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Need different approaches for normal vs high dimensional tables</a:t>
            </a:r>
          </a:p>
          <a:p>
            <a:endParaRPr lang="en-US" dirty="0"/>
          </a:p>
          <a:p>
            <a:r>
              <a:rPr lang="en-US" dirty="0"/>
              <a:t>How many dimensions</a:t>
            </a:r>
          </a:p>
          <a:p>
            <a:pPr lvl="1"/>
            <a:r>
              <a:rPr lang="en-US" dirty="0"/>
              <a:t>50- possible with just vis</a:t>
            </a:r>
          </a:p>
          <a:p>
            <a:pPr lvl="1"/>
            <a:r>
              <a:rPr lang="en-US" dirty="0"/>
              <a:t>&gt;1000 need analytical methods (dimensionality reduction)</a:t>
            </a:r>
          </a:p>
        </p:txBody>
      </p:sp>
    </p:spTree>
    <p:extLst>
      <p:ext uri="{BB962C8B-B14F-4D97-AF65-F5344CB8AC3E}">
        <p14:creationId xmlns:p14="http://schemas.microsoft.com/office/powerpoint/2010/main" val="203890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5BE7-3A06-D242-A035-4F46D39B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 data—&gt; may require dimensionality reduction, scaling methods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6ED67F2-AA48-444D-8D50-073E9C3F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934842"/>
            <a:ext cx="9818914" cy="45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02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8EA4-6653-9B91-77B7-EE5D3839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5D96-EF92-1893-70B6-BF50231E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026" cy="4351338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Transform tables with quantitative data (high-dimensional space)</a:t>
            </a:r>
          </a:p>
          <a:p>
            <a:pPr lvl="1"/>
            <a:r>
              <a:rPr lang="en-US" dirty="0"/>
              <a:t>Into 3 or 2 dimensions (splat into a form you can view)</a:t>
            </a:r>
          </a:p>
          <a:p>
            <a:pPr lvl="1"/>
            <a:r>
              <a:rPr lang="en-US" dirty="0"/>
              <a:t>Goal: preserve clusters/neighbors</a:t>
            </a:r>
          </a:p>
          <a:p>
            <a:pPr lvl="2"/>
            <a:r>
              <a:rPr lang="en-US" dirty="0"/>
              <a:t>Principle Component Analysis (PCA)</a:t>
            </a:r>
          </a:p>
          <a:p>
            <a:pPr lvl="2"/>
            <a:r>
              <a:rPr lang="en-US" dirty="0"/>
              <a:t>T-SNE </a:t>
            </a:r>
          </a:p>
          <a:p>
            <a:pPr lvl="2"/>
            <a:r>
              <a:rPr lang="en-US" dirty="0"/>
              <a:t>UMAP</a:t>
            </a:r>
          </a:p>
        </p:txBody>
      </p:sp>
      <p:pic>
        <p:nvPicPr>
          <p:cNvPr id="1025" name="Picture 1" descr="page1image55302240">
            <a:extLst>
              <a:ext uri="{FF2B5EF4-FFF2-40B4-BE49-F238E27FC236}">
                <a16:creationId xmlns:a16="http://schemas.microsoft.com/office/drawing/2014/main" id="{3A74920E-A2D7-D266-7A9E-BE22FBBD7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3276"/>
            <a:ext cx="59436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48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0385-3BE7-5546-A2CD-68E97533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tables- charts within the table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E4651E4-80F2-1641-BEAD-C9264C18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1393854"/>
            <a:ext cx="8990583" cy="5287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30DFA-1A1C-7243-8C19-8B66C5CEFEB8}"/>
              </a:ext>
            </a:extLst>
          </p:cNvPr>
          <p:cNvSpPr txBox="1"/>
          <p:nvPr/>
        </p:nvSpPr>
        <p:spPr>
          <a:xfrm>
            <a:off x="10305903" y="6308209"/>
            <a:ext cx="14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 Lex et al.</a:t>
            </a:r>
          </a:p>
        </p:txBody>
      </p:sp>
    </p:spTree>
    <p:extLst>
      <p:ext uri="{BB962C8B-B14F-4D97-AF65-F5344CB8AC3E}">
        <p14:creationId xmlns:p14="http://schemas.microsoft.com/office/powerpoint/2010/main" val="1588870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F4C2-B38F-5445-8872-A2E7FDB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23100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Technique and tasks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911F17-75DA-DD43-8362-18B535F9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7" y="0"/>
            <a:ext cx="9694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3CA01-23A9-AA40-AC5C-9321323D2FA4}"/>
              </a:ext>
            </a:extLst>
          </p:cNvPr>
          <p:cNvSpPr txBox="1"/>
          <p:nvPr/>
        </p:nvSpPr>
        <p:spPr>
          <a:xfrm>
            <a:off x="1042738" y="1925053"/>
            <a:ext cx="1138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isn’t just about the data, it’s also about the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35465-09D2-CA4C-B82F-DFD43BEA787B}"/>
              </a:ext>
            </a:extLst>
          </p:cNvPr>
          <p:cNvSpPr txBox="1"/>
          <p:nvPr/>
        </p:nvSpPr>
        <p:spPr>
          <a:xfrm>
            <a:off x="417095" y="4549676"/>
            <a:ext cx="176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raw.githubusercontent.com</a:t>
            </a:r>
            <a:r>
              <a:rPr lang="en-US" dirty="0"/>
              <a:t>/Financial-Times/chart-doctor/main/visual-vocabulary/</a:t>
            </a:r>
            <a:r>
              <a:rPr lang="en-US" dirty="0" err="1"/>
              <a:t>poster.png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5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92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F4C2-B38F-5445-8872-A2E7FDB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23100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Technique and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3CA01-23A9-AA40-AC5C-9321323D2FA4}"/>
              </a:ext>
            </a:extLst>
          </p:cNvPr>
          <p:cNvSpPr txBox="1"/>
          <p:nvPr/>
        </p:nvSpPr>
        <p:spPr>
          <a:xfrm>
            <a:off x="1042738" y="1925053"/>
            <a:ext cx="1138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isn’t just about the data, it’s also about the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35465-09D2-CA4C-B82F-DFD43BEA787B}"/>
              </a:ext>
            </a:extLst>
          </p:cNvPr>
          <p:cNvSpPr txBox="1"/>
          <p:nvPr/>
        </p:nvSpPr>
        <p:spPr>
          <a:xfrm>
            <a:off x="417095" y="4549676"/>
            <a:ext cx="1764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gramener.github.io</a:t>
            </a:r>
            <a:r>
              <a:rPr lang="en-US" dirty="0"/>
              <a:t>/visual-vocabulary-</a:t>
            </a:r>
            <a:r>
              <a:rPr lang="en-US" dirty="0" err="1"/>
              <a:t>vega</a:t>
            </a:r>
            <a:r>
              <a:rPr lang="en-US" dirty="0"/>
              <a:t>/#/Distribution/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B0D3DAA-473E-114C-932E-7D513DB1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109709"/>
            <a:ext cx="9800039" cy="3161957"/>
          </a:xfrm>
          <a:prstGeom prst="rect">
            <a:avLst/>
          </a:pr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E53CE167-055B-7944-9321-5B0FC5D3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3" y="3347706"/>
            <a:ext cx="9800039" cy="1752908"/>
          </a:xfrm>
          <a:prstGeom prst="rect">
            <a:avLst/>
          </a:prstGeom>
        </p:spPr>
      </p:pic>
      <p:pic>
        <p:nvPicPr>
          <p:cNvPr id="11" name="Picture 10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6270386-EAD1-284B-B341-A60701247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56" y="5176654"/>
            <a:ext cx="6497053" cy="16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8B4E-F9A7-0F70-2EC9-D68F3E2D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1E7B-9D54-2BA2-0CD1-72F19CFC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9ED9-31F4-FB45-AD4D-E28A2787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A07E-532F-C245-9199-2D10A62B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715"/>
            <a:ext cx="10907486" cy="17904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Tables are one of the most common dataset types </a:t>
            </a:r>
          </a:p>
          <a:p>
            <a:r>
              <a:rPr lang="en-US" dirty="0"/>
              <a:t>Structure:</a:t>
            </a:r>
          </a:p>
          <a:p>
            <a:pPr lvl="1"/>
            <a:r>
              <a:rPr lang="en-US" dirty="0"/>
              <a:t>Items – independent variables</a:t>
            </a:r>
          </a:p>
          <a:p>
            <a:pPr lvl="2"/>
            <a:r>
              <a:rPr lang="en-US" dirty="0"/>
              <a:t>People, countries, schools</a:t>
            </a:r>
          </a:p>
          <a:p>
            <a:pPr lvl="1"/>
            <a:r>
              <a:rPr lang="en-US" dirty="0"/>
              <a:t>Data Attributes- </a:t>
            </a:r>
          </a:p>
          <a:p>
            <a:pPr lvl="2"/>
            <a:r>
              <a:rPr lang="en-US" dirty="0"/>
              <a:t>Things we observe about the items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6CBA810-7100-4587-1D45-91AF9A3D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188"/>
            <a:ext cx="12192000" cy="36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F1C6-1A23-BA4F-AD4D-A98E2987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with a partner ways to visualize each table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20CDF8F-B1D1-5C40-850B-116291FD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701"/>
            <a:ext cx="12192000" cy="36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1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F1C6-1A23-BA4F-AD4D-A98E2987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vis for both tables?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20CDF8F-B1D1-5C40-850B-116291FD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57" y="2193151"/>
            <a:ext cx="9148686" cy="2728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DBC409-849C-D2FE-EE18-D01A36CF00A1}"/>
              </a:ext>
            </a:extLst>
          </p:cNvPr>
          <p:cNvSpPr txBox="1"/>
          <p:nvPr/>
        </p:nvSpPr>
        <p:spPr>
          <a:xfrm>
            <a:off x="1341783" y="5307496"/>
            <a:ext cx="292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makes them different? </a:t>
            </a:r>
          </a:p>
        </p:txBody>
      </p:sp>
    </p:spTree>
    <p:extLst>
      <p:ext uri="{BB962C8B-B14F-4D97-AF65-F5344CB8AC3E}">
        <p14:creationId xmlns:p14="http://schemas.microsoft.com/office/powerpoint/2010/main" val="11983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F1C6-1A23-BA4F-AD4D-A98E2987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vis for both tables?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20CDF8F-B1D1-5C40-850B-116291FD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99" y="2064814"/>
            <a:ext cx="9148686" cy="2728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01101-DA28-6C4A-BAA6-B4B2593B3D87}"/>
              </a:ext>
            </a:extLst>
          </p:cNvPr>
          <p:cNvSpPr txBox="1"/>
          <p:nvPr/>
        </p:nvSpPr>
        <p:spPr>
          <a:xfrm>
            <a:off x="256674" y="2005263"/>
            <a:ext cx="20854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very different tables</a:t>
            </a:r>
          </a:p>
          <a:p>
            <a:r>
              <a:rPr lang="en-US" dirty="0"/>
              <a:t>Same dimensionality, but</a:t>
            </a:r>
          </a:p>
          <a:p>
            <a:endParaRPr lang="en-US" dirty="0"/>
          </a:p>
          <a:p>
            <a:r>
              <a:rPr lang="en-US" dirty="0"/>
              <a:t>One is heterogenous, data attributes</a:t>
            </a:r>
          </a:p>
          <a:p>
            <a:endParaRPr lang="en-US" dirty="0"/>
          </a:p>
          <a:p>
            <a:r>
              <a:rPr lang="en-US" dirty="0"/>
              <a:t>The other is a set of time stamps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Homogeneity or heterogeneity- impacts the vis approach</a:t>
            </a:r>
          </a:p>
        </p:txBody>
      </p:sp>
    </p:spTree>
    <p:extLst>
      <p:ext uri="{BB962C8B-B14F-4D97-AF65-F5344CB8AC3E}">
        <p14:creationId xmlns:p14="http://schemas.microsoft.com/office/powerpoint/2010/main" val="54786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F4C2-B38F-5445-8872-A2E7FDB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231006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Technique and tasks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911F17-75DA-DD43-8362-18B535F9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7" y="0"/>
            <a:ext cx="9694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A3CA01-23A9-AA40-AC5C-9321323D2FA4}"/>
              </a:ext>
            </a:extLst>
          </p:cNvPr>
          <p:cNvSpPr txBox="1"/>
          <p:nvPr/>
        </p:nvSpPr>
        <p:spPr>
          <a:xfrm>
            <a:off x="1042738" y="1925053"/>
            <a:ext cx="1138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isn’t just about the data, it’s also about the 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35465-09D2-CA4C-B82F-DFD43BEA787B}"/>
              </a:ext>
            </a:extLst>
          </p:cNvPr>
          <p:cNvSpPr txBox="1"/>
          <p:nvPr/>
        </p:nvSpPr>
        <p:spPr>
          <a:xfrm>
            <a:off x="272715" y="4118853"/>
            <a:ext cx="1764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raw.githubusercontent.com</a:t>
            </a:r>
            <a:r>
              <a:rPr lang="en-US" dirty="0"/>
              <a:t>/Financial-Times/chart-doctor/main/visual-vocabulary/</a:t>
            </a:r>
            <a:r>
              <a:rPr lang="en-US" dirty="0" err="1"/>
              <a:t>poster.png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6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63427</TotalTime>
  <Words>851</Words>
  <Application>Microsoft Macintosh PowerPoint</Application>
  <PresentationFormat>Widescreen</PresentationFormat>
  <Paragraphs>158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 Engineering Interactive Visual Interfaces for Data Science (“The CS Data Vis Class”) </vt:lpstr>
      <vt:lpstr>March 10, 2025</vt:lpstr>
      <vt:lpstr>Project, Assignments</vt:lpstr>
      <vt:lpstr>Questions? </vt:lpstr>
      <vt:lpstr>Tables</vt:lpstr>
      <vt:lpstr>Discuss with a partner ways to visualize each table</vt:lpstr>
      <vt:lpstr>Same vis for both tables? </vt:lpstr>
      <vt:lpstr>Same vis for both tables? </vt:lpstr>
      <vt:lpstr>Technique and tasks</vt:lpstr>
      <vt:lpstr>Part of a whole relationships</vt:lpstr>
      <vt:lpstr>Pie and Donut Charts</vt:lpstr>
      <vt:lpstr>Comparing part-to-whole relationships: Percentages</vt:lpstr>
      <vt:lpstr>Comparing part-to-whole relationships: Stacked bar charts</vt:lpstr>
      <vt:lpstr>Comparing part-to-whole relationships</vt:lpstr>
      <vt:lpstr>Part to whole relationships in time series</vt:lpstr>
      <vt:lpstr>TreeMap- hierarchical part to whole </vt:lpstr>
      <vt:lpstr>Distribution</vt:lpstr>
      <vt:lpstr>Distributions</vt:lpstr>
      <vt:lpstr>Histograms</vt:lpstr>
      <vt:lpstr>Illustrating histograms</vt:lpstr>
      <vt:lpstr>Histograms</vt:lpstr>
      <vt:lpstr>Unequal bin width? </vt:lpstr>
      <vt:lpstr>Kernel density estimation</vt:lpstr>
      <vt:lpstr>Box plots</vt:lpstr>
      <vt:lpstr>One box plot, four distributions</vt:lpstr>
      <vt:lpstr>Plot the outliers in box and whiskers</vt:lpstr>
      <vt:lpstr>Different representations of the same distributions</vt:lpstr>
      <vt:lpstr>Box charts vs Dot Plots </vt:lpstr>
      <vt:lpstr>Violin plots- great alternative to a box plot</vt:lpstr>
      <vt:lpstr>Different Distributions</vt:lpstr>
      <vt:lpstr>Example: How to visually report distributions for experiments</vt:lpstr>
      <vt:lpstr>Compare</vt:lpstr>
      <vt:lpstr>Compare</vt:lpstr>
      <vt:lpstr>Detecting data flaws</vt:lpstr>
      <vt:lpstr>Scale of Tables- impacts the vis approach</vt:lpstr>
      <vt:lpstr>High Dimensional data—&gt; may require dimensionality reduction, scaling methods</vt:lpstr>
      <vt:lpstr>High-dimensional tables</vt:lpstr>
      <vt:lpstr>Visual tables- charts within the table</vt:lpstr>
      <vt:lpstr>Technique and tasks</vt:lpstr>
      <vt:lpstr>Technique and tasks</vt:lpstr>
      <vt:lpstr>Activity….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190</cp:revision>
  <cp:lastPrinted>2022-02-02T03:46:38Z</cp:lastPrinted>
  <dcterms:created xsi:type="dcterms:W3CDTF">2022-01-10T03:51:18Z</dcterms:created>
  <dcterms:modified xsi:type="dcterms:W3CDTF">2025-03-10T17:20:27Z</dcterms:modified>
</cp:coreProperties>
</file>